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4" r:id="rId10"/>
    <p:sldId id="262" r:id="rId11"/>
    <p:sldId id="269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42DF24D-0944-43F0-B42D-2C2F9258BBB5}">
          <p14:sldIdLst/>
        </p14:section>
        <p14:section name="Раздел без заголовка" id="{26B71BAF-3F84-4122-8614-1C123CD67887}">
          <p14:sldIdLst>
            <p14:sldId id="256"/>
            <p14:sldId id="257"/>
            <p14:sldId id="258"/>
            <p14:sldId id="259"/>
            <p14:sldId id="260"/>
            <p14:sldId id="261"/>
            <p14:sldId id="265"/>
            <p14:sldId id="263"/>
            <p14:sldId id="264"/>
            <p14:sldId id="262"/>
            <p14:sldId id="269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6DA6-6930-4D5B-A02D-E916DBE0A35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763-0E31-400E-8DD0-1B17B02E4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48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6DA6-6930-4D5B-A02D-E916DBE0A35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763-0E31-400E-8DD0-1B17B02E4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265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6DA6-6930-4D5B-A02D-E916DBE0A35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763-0E31-400E-8DD0-1B17B02E4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691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6DA6-6930-4D5B-A02D-E916DBE0A35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763-0E31-400E-8DD0-1B17B02E4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906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6DA6-6930-4D5B-A02D-E916DBE0A35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763-0E31-400E-8DD0-1B17B02E4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64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6DA6-6930-4D5B-A02D-E916DBE0A35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763-0E31-400E-8DD0-1B17B02E4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164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6DA6-6930-4D5B-A02D-E916DBE0A35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763-0E31-400E-8DD0-1B17B02E4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812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6DA6-6930-4D5B-A02D-E916DBE0A35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763-0E31-400E-8DD0-1B17B02E4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893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6DA6-6930-4D5B-A02D-E916DBE0A35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763-0E31-400E-8DD0-1B17B02E4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396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6DA6-6930-4D5B-A02D-E916DBE0A35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763-0E31-400E-8DD0-1B17B02E4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616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E6DA6-6930-4D5B-A02D-E916DBE0A35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DD763-0E31-400E-8DD0-1B17B02E4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351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E6DA6-6930-4D5B-A02D-E916DBE0A353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DD763-0E31-400E-8DD0-1B17B02E4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33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349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7420" y="516194"/>
            <a:ext cx="1086956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cap="small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Игра –</a:t>
            </a:r>
          </a:p>
          <a:p>
            <a:pPr algn="ctr">
              <a:lnSpc>
                <a:spcPct val="100000"/>
              </a:lnSpc>
            </a:pPr>
            <a:r>
              <a:rPr lang="ru-RU" sz="4400" b="1" cap="small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основной вид деятельности дошкольника</a:t>
            </a:r>
            <a:endParaRPr lang="ru-RU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</p:txBody>
      </p:sp>
      <p:pic>
        <p:nvPicPr>
          <p:cNvPr id="6" name="Picture 2"/>
          <p:cNvPicPr/>
          <p:nvPr/>
        </p:nvPicPr>
        <p:blipFill>
          <a:blip r:embed="rId3"/>
          <a:stretch/>
        </p:blipFill>
        <p:spPr>
          <a:xfrm>
            <a:off x="3341918" y="2683838"/>
            <a:ext cx="5660566" cy="2931454"/>
          </a:xfrm>
          <a:prstGeom prst="rect">
            <a:avLst/>
          </a:prstGeom>
          <a:ln w="190440">
            <a:solidFill>
              <a:srgbClr val="C8C6BD"/>
            </a:solidFill>
            <a:miter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 rot="10800000" flipV="1">
            <a:off x="1524000" y="2426549"/>
            <a:ext cx="838691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Выполнила: педагог- психолог МБДОУ 158</a:t>
            </a:r>
          </a:p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Габдуллина Ольга Викторовна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487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34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8206" y="884903"/>
            <a:ext cx="1165122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правилами. </a:t>
            </a:r>
          </a:p>
          <a:p>
            <a:pPr>
              <a:lnSpc>
                <a:spcPct val="100000"/>
              </a:lnSpc>
            </a:pPr>
            <a:r>
              <a:rPr lang="ru-RU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Эти игры дают возможность систематически упражнять детей в становлении у детей определённых привычек, они очень важны для физического и умственного развития, воспитания характера и воли. Без таких игр в детском саду сложно было бы проводить образовательно-воспитательную работу. Игры с правилами дети усваивают от взрослых, друг от друга. Много из них передаётся из поколения в поколение, однако воспитатели, выбирая игру обязательно должно учитывать требования современности.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2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содержанию и ведению игры с правилами делятся на две группы: дидактические и подвижные.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714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528"/>
            <a:ext cx="12192000" cy="70349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5689" y="796414"/>
            <a:ext cx="1067783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Дидактические </a:t>
            </a:r>
            <a:r>
              <a:rPr lang="ru-RU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игры  -</a:t>
            </a: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способствуют, главным образом развитию умственных способностей детей, поскольку содержат умственное задание, в решении которого и есть смысл игры. Они также способствуют развитию органов чувств, внимания, логического мышления. Обязательным условием дидактической игры являются правила, без которых деятельность приобретает стихийный характер.</a:t>
            </a:r>
            <a:endParaRPr lang="ru-RU" sz="11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1665" y="2813446"/>
            <a:ext cx="106898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Виды дидактических игр:</a:t>
            </a:r>
            <a:endParaRPr lang="ru-RU" sz="28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игры с предметами;</a:t>
            </a: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настольно-печатные игры; </a:t>
            </a: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 игры.</a:t>
            </a:r>
            <a:endParaRPr lang="ru-RU" sz="24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025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349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949" y="693174"/>
            <a:ext cx="1055984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Подвижные игры </a:t>
            </a:r>
            <a:r>
              <a:rPr lang="ru-RU" sz="2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 для физического воспитания дошкольников, потому, что способствуют их гармоническому развитию, удовлетворяют потребность малышей в движений, способствуют обогащению их двигательного опыт. Подвижные игры бывают: с бегом, с прыжками, с перестроениями, с ло</a:t>
            </a:r>
            <a:r>
              <a:rPr lang="ru-RU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влей, с метанием, с лазанием.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965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34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6195" y="884903"/>
            <a:ext cx="109580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Игра по утверждению П. Лесгафт</a:t>
            </a:r>
            <a:r>
              <a:rPr lang="ru-RU" sz="32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а </a:t>
            </a:r>
            <a:r>
              <a:rPr lang="ru-RU" sz="2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– это средство, с помощью которого дети проявляют свою самостоятельность во время распределения ролей и действий в процессе игры. Ребёнок живет в игре</a:t>
            </a:r>
            <a:r>
              <a:rPr lang="ru-RU" sz="2800" b="1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 </a:t>
            </a:r>
          </a:p>
          <a:p>
            <a:pPr>
              <a:lnSpc>
                <a:spcPct val="100000"/>
              </a:lnSpc>
            </a:pPr>
            <a:endParaRPr lang="ru-RU" sz="2800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 задача педагогов - стать направляющим и связующим звеном в цепи ребёнок-игра, тактично поддерживая руководство обогащать игровой опыт малышей.</a:t>
            </a: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670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34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79870" y="958645"/>
            <a:ext cx="10397613" cy="4912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44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«Игра – это огромное светлое окно, через которое в духовный мир ребенка вливается живительный поток представлений, понятий об окружающем мире. Игра – это искра, зажигающая огонек пытливости и любознательности». </a:t>
            </a:r>
            <a:endParaRPr lang="ru-RU" sz="4400" b="0" strike="noStrike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90000"/>
              </a:lnSpc>
            </a:pP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</a:t>
            </a:r>
            <a:r>
              <a:rPr lang="ru-RU" sz="4000" b="1" spc="-1" dirty="0" err="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В.А.Сухомлинский</a:t>
            </a:r>
            <a:endParaRPr lang="ru-RU" sz="4000" b="0" strike="noStrike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9684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88697"/>
            <a:ext cx="12193057" cy="69466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22671" y="855407"/>
            <a:ext cx="1094330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3960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lang="ru-RU" sz="2800" b="1" u="sng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Игра - основной вид деятельности дошкольников, ведь именно в игре удовлетворяются основные потребности ребенка: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  <a:p>
            <a:pPr marL="343080" indent="-342720" algn="just">
              <a:lnSpc>
                <a:spcPct val="100000"/>
              </a:lnSpc>
            </a:pPr>
            <a:r>
              <a:rPr lang="ru-RU" sz="2800" b="1" spc="-1" dirty="0">
                <a:solidFill>
                  <a:srgbClr val="9A3D0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- </a:t>
            </a:r>
            <a:r>
              <a:rPr lang="ru-RU" sz="28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в движении;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  <a:p>
            <a:pPr marL="343080" indent="-342720" algn="just">
              <a:lnSpc>
                <a:spcPct val="100000"/>
              </a:lnSpc>
            </a:pPr>
            <a:r>
              <a:rPr lang="ru-RU" sz="28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- в общении;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  <a:p>
            <a:pPr marL="343080" indent="-342720" algn="just">
              <a:lnSpc>
                <a:spcPct val="100000"/>
              </a:lnSpc>
            </a:pPr>
            <a:r>
              <a:rPr lang="ru-RU" sz="28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-в познании;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  <a:p>
            <a:pPr marL="343080" indent="-342720">
              <a:lnSpc>
                <a:spcPct val="100000"/>
              </a:lnSpc>
            </a:pPr>
            <a:r>
              <a:rPr lang="ru-RU" sz="28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-в самореализации, свободе, самостоятельности;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  <a:p>
            <a:pPr marL="343080" indent="-342720" algn="just">
              <a:lnSpc>
                <a:spcPct val="100000"/>
              </a:lnSpc>
            </a:pPr>
            <a:r>
              <a:rPr lang="ru-RU" sz="28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-в радости, удовольствии;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  <a:p>
            <a:pPr marL="343080" indent="-342720">
              <a:lnSpc>
                <a:spcPct val="100000"/>
              </a:lnSpc>
            </a:pPr>
            <a:r>
              <a:rPr lang="ru-RU" sz="28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-потребность быть «как взрослый».</a:t>
            </a:r>
            <a:endParaRPr lang="ru-RU" sz="2800" dirty="0"/>
          </a:p>
        </p:txBody>
      </p:sp>
      <p:pic>
        <p:nvPicPr>
          <p:cNvPr id="6" name="Picture 2" descr="https://kakzarabativat.ru/wp-content/uploads/2016/02/Biznes-plan-razvivajushhego-cent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735" y="3553079"/>
            <a:ext cx="483024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703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84"/>
            <a:ext cx="13047406" cy="7034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4400" y="1106129"/>
            <a:ext cx="10220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small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В игре , благодаря игровой мотивации, развиваются: 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07575" y="2413338"/>
            <a:ext cx="110022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3960">
              <a:lnSpc>
                <a:spcPct val="100000"/>
              </a:lnSpc>
            </a:pPr>
            <a:r>
              <a:rPr lang="ru-RU" sz="2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- 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  <a:ea typeface="Times New Roman"/>
              </a:rPr>
              <a:t>воображение и фантазия;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  <a:ea typeface="Calibri"/>
              </a:rPr>
              <a:t>
- 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  <a:ea typeface="Times New Roman"/>
              </a:rPr>
              <a:t>коммуникативные способности;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  <a:ea typeface="Calibri"/>
              </a:rPr>
              <a:t>
- с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  <a:ea typeface="Times New Roman"/>
              </a:rPr>
              <a:t>пособность к символизации и преобразованию;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  <a:ea typeface="Calibri"/>
              </a:rPr>
              <a:t>
- 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  <a:ea typeface="Times New Roman"/>
              </a:rPr>
              <a:t>функция обобщения;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  <a:ea typeface="Calibri"/>
              </a:rPr>
              <a:t>
- 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  <a:ea typeface="Times New Roman"/>
              </a:rPr>
              <a:t>произвольность поведение (сила воли);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  <a:ea typeface="Calibri"/>
              </a:rPr>
              <a:t>
- 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  <a:ea typeface="Times New Roman"/>
              </a:rPr>
              <a:t>идеальный план;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  <a:ea typeface="Calibri"/>
              </a:rPr>
              <a:t>
- 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  <a:ea typeface="Times New Roman"/>
              </a:rPr>
              <a:t>умение думать и др.</a:t>
            </a: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68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34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28594" y="899340"/>
            <a:ext cx="36103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u="sng" cap="small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Функции игры:</a:t>
            </a: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2258" y="1769806"/>
            <a:ext cx="735944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860" indent="-571500">
              <a:lnSpc>
                <a:spcPct val="100000"/>
              </a:lnSpc>
              <a:buClr>
                <a:srgbClr val="FE8637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- </a:t>
            </a:r>
            <a:r>
              <a:rPr lang="ru-RU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</a:rPr>
              <a:t>воспитательные;</a:t>
            </a: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 panose="02030602050306030303" pitchFamily="18" charset="0"/>
            </a:endParaRPr>
          </a:p>
          <a:p>
            <a:pPr marL="571860" indent="-571500">
              <a:lnSpc>
                <a:spcPct val="100000"/>
              </a:lnSpc>
              <a:buClr>
                <a:srgbClr val="FE8637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</a:rPr>
              <a:t>- развивающие;</a:t>
            </a: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 panose="02030602050306030303" pitchFamily="18" charset="0"/>
            </a:endParaRPr>
          </a:p>
          <a:p>
            <a:pPr marL="571860" indent="-571500">
              <a:lnSpc>
                <a:spcPct val="100000"/>
              </a:lnSpc>
              <a:buClr>
                <a:srgbClr val="FE8637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</a:rPr>
              <a:t>- обучающие;</a:t>
            </a: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 panose="02030602050306030303" pitchFamily="18" charset="0"/>
            </a:endParaRPr>
          </a:p>
          <a:p>
            <a:pPr marL="571860" indent="-571500">
              <a:lnSpc>
                <a:spcPct val="100000"/>
              </a:lnSpc>
              <a:buClr>
                <a:srgbClr val="FE8637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</a:rPr>
              <a:t>- организаторские;</a:t>
            </a: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 panose="02030602050306030303" pitchFamily="18" charset="0"/>
            </a:endParaRPr>
          </a:p>
          <a:p>
            <a:pPr marL="571860" indent="-571500">
              <a:lnSpc>
                <a:spcPct val="100000"/>
              </a:lnSpc>
              <a:buClr>
                <a:srgbClr val="FE8637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</a:rPr>
              <a:t>- коррекционные;</a:t>
            </a: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 panose="02030602050306030303" pitchFamily="18" charset="0"/>
            </a:endParaRPr>
          </a:p>
          <a:p>
            <a:pPr marL="571860" indent="-571500">
              <a:lnSpc>
                <a:spcPct val="100000"/>
              </a:lnSpc>
              <a:buClr>
                <a:srgbClr val="FE8637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</a:rPr>
              <a:t>- реабилитационные; </a:t>
            </a: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nstantia" panose="02030602050306030303" pitchFamily="18" charset="0"/>
            </a:endParaRPr>
          </a:p>
          <a:p>
            <a:pPr marL="571860" indent="-571500">
              <a:lnSpc>
                <a:spcPct val="100000"/>
              </a:lnSpc>
              <a:buClr>
                <a:srgbClr val="FE8637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nstantia" panose="02030602050306030303" pitchFamily="18" charset="0"/>
              </a:rPr>
              <a:t>- саморазвитие</a:t>
            </a:r>
            <a:r>
              <a:rPr lang="ru-RU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.</a:t>
            </a:r>
            <a:endParaRPr lang="ru-RU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2477719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54232" cy="7034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0400" y="520512"/>
            <a:ext cx="11359535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Значение игры для ребенка дошкольного возраста:</a:t>
            </a:r>
            <a:endParaRPr lang="ru-RU" sz="3600" b="0" strike="noStrike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-21600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</a:t>
            </a:r>
            <a:r>
              <a:rPr lang="ru-RU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Игра организует чувства ребенка и влияет на его поступки. 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С эмоциональной точки зрения технология игры феноменальна и не похожа на другие воспитательные технологии. Она предлагает детям удовольствие, разнообразные развлечения и одновременно с этим формирует необходимые для жизни в обществе модели нравственного поведения.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Овладевая знаниями, полученными в ходе игры, ребенок приобщается к культуре страны, в которой живет и культуре мира.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26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Игра помогает ребенку усвоить общественный опыт и превратить его в достояние личности. 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Именно в игре развивается воля ребенка, поскольку ребенок, овладевая в ходе игро­вой деятельности каким-либо новым для него способом действий, учится преодолевать трудности.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 ходе игры развивается умственная деятельность. 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3352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34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6194" y="1106129"/>
            <a:ext cx="114447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u="sng" cap="small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В   современной  дошкольной   педагогике   принята  классификация   игр   С.А. Козловой, Т.А. Куликовой</a:t>
            </a:r>
            <a:r>
              <a:rPr lang="ru-RU" sz="3200" u="sng" cap="small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entury Schoolbook"/>
              </a:rPr>
              <a:t>:</a:t>
            </a: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1161" y="2551837"/>
            <a:ext cx="1045660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3960">
              <a:lnSpc>
                <a:spcPct val="100000"/>
              </a:lnSpc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lang="ru-RU" sz="2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творческие игры (сюжетно-ролевые, театрализованные, игры драматизации, режиссерские, строительные);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  <a:p>
            <a:pPr marL="274320" indent="-273960">
              <a:lnSpc>
                <a:spcPct val="100000"/>
              </a:lnSpc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lang="ru-RU" sz="2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дидактические игры (игры с предметами, настольно-печатные, словесные);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  <a:p>
            <a:pPr marL="274320" indent="-273960">
              <a:lnSpc>
                <a:spcPct val="100000"/>
              </a:lnSpc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lang="ru-RU" sz="2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подвижные игры.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</p:txBody>
      </p:sp>
      <p:pic>
        <p:nvPicPr>
          <p:cNvPr id="5" name="Picture 3"/>
          <p:cNvPicPr/>
          <p:nvPr/>
        </p:nvPicPr>
        <p:blipFill>
          <a:blip r:embed="rId3"/>
          <a:stretch/>
        </p:blipFill>
        <p:spPr>
          <a:xfrm>
            <a:off x="5582276" y="3993496"/>
            <a:ext cx="5479014" cy="2347200"/>
          </a:xfrm>
          <a:prstGeom prst="rect">
            <a:avLst/>
          </a:prstGeom>
          <a:ln w="88920">
            <a:solidFill>
              <a:srgbClr val="FFFFFF"/>
            </a:solidFill>
            <a:miter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90952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34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199" y="560440"/>
            <a:ext cx="11562735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3960">
              <a:lnSpc>
                <a:spcPct val="115000"/>
              </a:lnSpc>
            </a:pPr>
            <a:r>
              <a:rPr lang="ru-RU" sz="3200" b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Творческие игры</a:t>
            </a:r>
            <a:r>
              <a:rPr lang="ru-RU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Calibri"/>
              </a:rPr>
              <a:t> - составляют наиболее насыщенную типовую группу игр для дошкольников. Творческими их называют потому, что дети самостоятельно определяют цель, содержание и правила игры, изображая чаще всего, окружающую жизнь, деятельность человека и отношения между людьми.</a:t>
            </a: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Schoolbook"/>
            </a:endParaRPr>
          </a:p>
        </p:txBody>
      </p:sp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5687848" y="3862323"/>
            <a:ext cx="4503288" cy="262696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0160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34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2735" y="870156"/>
            <a:ext cx="1138575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small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  <a:r>
              <a:rPr lang="ru-RU" sz="3200" b="1" cap="small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игры:  </a:t>
            </a:r>
            <a:r>
              <a:rPr lang="ru-RU" sz="3200" b="1" strike="noStrike" cap="small" spc="-1" dirty="0">
                <a:solidFill>
                  <a:srgbClr val="FE8637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
</a:t>
            </a:r>
            <a:r>
              <a:rPr lang="ru-RU" sz="3200" b="1" strike="noStrike" cap="smal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ru-RU" sz="2800" b="1" cap="smal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- Сюжетно - ролевые (</a:t>
            </a:r>
            <a:r>
              <a:rPr lang="ru-RU" sz="2800" b="1" i="1" cap="smal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с элементами труда, с элементами    художественно-творческой деятельности</a:t>
            </a:r>
            <a:r>
              <a:rPr lang="ru-RU" sz="2800" b="1" cap="smal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);
 - Театрализованная деятельность (</a:t>
            </a:r>
            <a:r>
              <a:rPr lang="ru-RU" sz="2800" b="1" i="1" cap="smal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режиссерские, игры – драматизации</a:t>
            </a:r>
            <a:r>
              <a:rPr lang="ru-RU" sz="2800" b="1" cap="smal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800" b="1" cap="smal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- Конструкторские</a:t>
            </a:r>
            <a:r>
              <a:rPr lang="ru-RU" sz="2800" b="1" strike="noStrike" cap="small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b="0" strike="noStrike" cap="small" spc="-1" dirty="0">
                <a:solidFill>
                  <a:srgbClr val="575F6D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
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67179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699</Words>
  <Application>Microsoft Office PowerPoint</Application>
  <PresentationFormat>Широкоэкранный</PresentationFormat>
  <Paragraphs>62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Century Schoolbook</vt:lpstr>
      <vt:lpstr>Constantia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Turik</cp:lastModifiedBy>
  <cp:revision>13</cp:revision>
  <dcterms:created xsi:type="dcterms:W3CDTF">2021-02-15T06:10:16Z</dcterms:created>
  <dcterms:modified xsi:type="dcterms:W3CDTF">2022-02-10T17:37:59Z</dcterms:modified>
</cp:coreProperties>
</file>